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61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046958">
            <a:off x="-324391" y="-517478"/>
            <a:ext cx="77168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  о</a:t>
            </a:r>
          </a:p>
          <a:p>
            <a:pPr lvl="0" algn="ctr">
              <a:defRPr/>
            </a:pP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целевых и ценностных ориентирах ФГОС дошкольного образования</a:t>
            </a:r>
            <a:endParaRPr lang="ru-RU" sz="4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 МОБУ СОШ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с.Янгискаин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Сабитова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Г.Н.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Мои документы\Детский сад\КУРСЫ повыш.квалиф\Современ.подходы\ФГОС ДО.jpg"/>
          <p:cNvPicPr>
            <a:picLocks noChangeAspect="1" noChangeArrowheads="1"/>
          </p:cNvPicPr>
          <p:nvPr/>
        </p:nvPicPr>
        <p:blipFill>
          <a:blip r:embed="rId3" cstate="print"/>
          <a:srcRect r="6008"/>
          <a:stretch>
            <a:fillRect/>
          </a:stretch>
        </p:blipFill>
        <p:spPr bwMode="auto">
          <a:xfrm>
            <a:off x="6089640" y="0"/>
            <a:ext cx="3054360" cy="2438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14291"/>
            <a:ext cx="37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072206"/>
            <a:ext cx="8715468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результат – это социализация ребёнка.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2357454" cy="23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00100" y="142852"/>
            <a:ext cx="71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портрет выпускника ДОУ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57158" y="714356"/>
            <a:ext cx="2286016" cy="71438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Любознательный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42844" y="1571612"/>
            <a:ext cx="2000264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onstantia"/>
              </a:rPr>
              <a:t>Активный </a:t>
            </a:r>
            <a:endParaRPr lang="ru-RU" sz="2000" b="1" kern="0" dirty="0">
              <a:solidFill>
                <a:srgbClr val="002060"/>
              </a:solidFill>
              <a:latin typeface="Constantia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142976" y="2357430"/>
            <a:ext cx="2000264" cy="71438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onstantia"/>
              </a:rPr>
              <a:t>Волевой</a:t>
            </a:r>
            <a:endParaRPr lang="ru-RU" sz="2000" b="1" kern="0" dirty="0">
              <a:solidFill>
                <a:srgbClr val="002060"/>
              </a:solidFill>
              <a:latin typeface="Constantia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428992" y="5286388"/>
            <a:ext cx="2286016" cy="71438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Совестливый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643702" y="4929198"/>
            <a:ext cx="2214578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Аккуратный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6072198" y="2428868"/>
            <a:ext cx="2071702" cy="71438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929454" y="1571612"/>
            <a:ext cx="2000264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 развитый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286512" y="714356"/>
            <a:ext cx="2428892" cy="71438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Инициативный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214678" y="1071546"/>
            <a:ext cx="2428892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14282" y="4929198"/>
            <a:ext cx="2714644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onstantia"/>
              </a:rPr>
              <a:t>Коммуникативный </a:t>
            </a:r>
            <a:endParaRPr lang="ru-RU" sz="2000" b="1" kern="0" dirty="0">
              <a:solidFill>
                <a:srgbClr val="002060"/>
              </a:solidFill>
              <a:latin typeface="Constantia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142844" y="3214686"/>
            <a:ext cx="2571768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onstantia"/>
              </a:rPr>
              <a:t>Сообразительный </a:t>
            </a:r>
            <a:endParaRPr lang="ru-RU" sz="2000" b="1" kern="0" dirty="0">
              <a:solidFill>
                <a:srgbClr val="002060"/>
              </a:solidFill>
              <a:latin typeface="Constantia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6715140" y="3286124"/>
            <a:ext cx="2214578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Дружелюбный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000760" y="4143380"/>
            <a:ext cx="2071702" cy="71438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642910" y="4071942"/>
            <a:ext cx="2357454" cy="71438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Жизнерадостный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428992" y="4429132"/>
            <a:ext cx="2214578" cy="7143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err="1" smtClean="0">
                <a:solidFill>
                  <a:srgbClr val="002060"/>
                </a:solidFill>
                <a:latin typeface="Constantia"/>
              </a:rPr>
              <a:t>Креативный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929330"/>
            <a:ext cx="4500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66"/>
            <a:ext cx="78581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Итак, ФГОС ДО призывает прежде всего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ценить, а не оценивать ребёнка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Теперь образование в ДОУ рассматривается не как предварительный этап перед обучением в школе, а как самостоятельный важный период в жизни ребёнка, как важная веха на пути непрерывного образования человека.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п.4.7 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929330"/>
            <a:ext cx="4500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7166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60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 descr="http://polyushka.ru/wp-content/uploads/detskii-sad.jpg"/>
          <p:cNvPicPr>
            <a:picLocks noChangeAspect="1" noChangeArrowheads="1"/>
          </p:cNvPicPr>
          <p:nvPr/>
        </p:nvPicPr>
        <p:blipFill>
          <a:blip r:embed="rId3" cstate="print"/>
          <a:srcRect l="3333" t="6696" b="8482"/>
          <a:stretch>
            <a:fillRect/>
          </a:stretch>
        </p:blipFill>
        <p:spPr bwMode="auto">
          <a:xfrm>
            <a:off x="0" y="4000504"/>
            <a:ext cx="2571736" cy="1684942"/>
          </a:xfrm>
          <a:prstGeom prst="rect">
            <a:avLst/>
          </a:prstGeom>
          <a:noFill/>
        </p:spPr>
      </p:pic>
      <p:pic>
        <p:nvPicPr>
          <p:cNvPr id="10" name="Picture 2" descr="http://ds55.centerstart.ru/sites/ds55.centerstart.ru/files/deti_psiholog.jpg"/>
          <p:cNvPicPr>
            <a:picLocks noChangeAspect="1" noChangeArrowheads="1"/>
          </p:cNvPicPr>
          <p:nvPr/>
        </p:nvPicPr>
        <p:blipFill>
          <a:blip r:embed="rId4" cstate="print"/>
          <a:srcRect l="6048" r="3225"/>
          <a:stretch>
            <a:fillRect/>
          </a:stretch>
        </p:blipFill>
        <p:spPr bwMode="auto">
          <a:xfrm>
            <a:off x="2143108" y="5274468"/>
            <a:ext cx="2500330" cy="1583532"/>
          </a:xfrm>
          <a:prstGeom prst="rect">
            <a:avLst/>
          </a:prstGeom>
          <a:noFill/>
        </p:spPr>
      </p:pic>
      <p:pic>
        <p:nvPicPr>
          <p:cNvPr id="11" name="Picture 4" descr="http://utro2.ru/uploads/posts/2013-06/1370611231_first_time_in_kindergarten_choose_clothes_for_the_baby.jpg"/>
          <p:cNvPicPr>
            <a:picLocks noChangeAspect="1" noChangeArrowheads="1"/>
          </p:cNvPicPr>
          <p:nvPr/>
        </p:nvPicPr>
        <p:blipFill>
          <a:blip r:embed="rId5" cstate="print"/>
          <a:srcRect t="12468"/>
          <a:stretch>
            <a:fillRect/>
          </a:stretch>
        </p:blipFill>
        <p:spPr bwMode="auto">
          <a:xfrm>
            <a:off x="6345357" y="2928934"/>
            <a:ext cx="2798643" cy="1839043"/>
          </a:xfrm>
          <a:prstGeom prst="rect">
            <a:avLst/>
          </a:prstGeom>
          <a:noFill/>
        </p:spPr>
      </p:pic>
      <p:pic>
        <p:nvPicPr>
          <p:cNvPr id="12" name="Picture 6" descr="http://expectingbaby.ru/wp-content/uploads/2013/05/image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643446"/>
            <a:ext cx="3071802" cy="1727888"/>
          </a:xfrm>
          <a:prstGeom prst="rect">
            <a:avLst/>
          </a:prstGeom>
          <a:noFill/>
        </p:spPr>
      </p:pic>
      <p:pic>
        <p:nvPicPr>
          <p:cNvPr id="5122" name="Picture 2" descr="http://shelovely.ru/wp-content/uploads/2014/08/image124601.jpg"/>
          <p:cNvPicPr>
            <a:picLocks noChangeAspect="1" noChangeArrowheads="1"/>
          </p:cNvPicPr>
          <p:nvPr/>
        </p:nvPicPr>
        <p:blipFill>
          <a:blip r:embed="rId7" cstate="print"/>
          <a:srcRect t="11095"/>
          <a:stretch>
            <a:fillRect/>
          </a:stretch>
        </p:blipFill>
        <p:spPr bwMode="auto">
          <a:xfrm>
            <a:off x="2571736" y="2928934"/>
            <a:ext cx="2928958" cy="17057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285729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«Любая реформа образования должна опираться на личность человека. Если мы  будем следовать этому правилу, ребенок, вместо того, чтобы обременять нас, проявит себя как самое великое и утешительное чудо природы».</a:t>
            </a:r>
          </a:p>
          <a:p>
            <a:pPr marL="365760" indent="-283464"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М.Монтессори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57167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202" name="Picture 10" descr="C:\Documents and Settings\Admin\Мои документы\Детский сад\КУРСЫ повыш.квалиф\Современ.подходы\44751630.jpg"/>
          <p:cNvPicPr>
            <a:picLocks noChangeAspect="1" noChangeArrowheads="1"/>
          </p:cNvPicPr>
          <p:nvPr/>
        </p:nvPicPr>
        <p:blipFill>
          <a:blip r:embed="rId3" cstate="print"/>
          <a:srcRect t="4166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85918" y="1357298"/>
            <a:ext cx="685804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«Федеральный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государственный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образовательный стандарт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дошкольного образования»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 в действие с 01.01 2014года,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утверждён приказом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России от 17.10.2013 года №1155.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786058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71480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807249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 разработан на основе Конституции РФ и законодательства РФ с учётом Конвенции ООН о правах ребёнка.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Рисунок 11" descr="con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76651"/>
            <a:ext cx="2143108" cy="3381349"/>
          </a:xfrm>
          <a:prstGeom prst="rect">
            <a:avLst/>
          </a:prstGeom>
        </p:spPr>
      </p:pic>
      <p:pic>
        <p:nvPicPr>
          <p:cNvPr id="13" name="Рисунок 12" descr="2434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500306"/>
            <a:ext cx="2143491" cy="3252791"/>
          </a:xfrm>
          <a:prstGeom prst="rect">
            <a:avLst/>
          </a:prstGeom>
        </p:spPr>
      </p:pic>
      <p:pic>
        <p:nvPicPr>
          <p:cNvPr id="14" name="Рисунок 13" descr="224212_1.jpg"/>
          <p:cNvPicPr>
            <a:picLocks noChangeAspect="1"/>
          </p:cNvPicPr>
          <p:nvPr/>
        </p:nvPicPr>
        <p:blipFill>
          <a:blip r:embed="rId5" cstate="print"/>
          <a:srcRect l="13541" t="2083" r="13541" b="3125"/>
          <a:stretch>
            <a:fillRect/>
          </a:stretch>
        </p:blipFill>
        <p:spPr>
          <a:xfrm>
            <a:off x="4286248" y="3886179"/>
            <a:ext cx="2286016" cy="2971821"/>
          </a:xfrm>
          <a:prstGeom prst="rect">
            <a:avLst/>
          </a:prstGeom>
        </p:spPr>
      </p:pic>
      <p:pic>
        <p:nvPicPr>
          <p:cNvPr id="15" name="Рисунок 14" descr="zakon-ob-obrazovanii-2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571744"/>
            <a:ext cx="2362317" cy="315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Овал 15"/>
          <p:cNvSpPr/>
          <p:nvPr/>
        </p:nvSpPr>
        <p:spPr>
          <a:xfrm>
            <a:off x="4572000" y="2786058"/>
            <a:ext cx="2000264" cy="19288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Ключевая установка ФГОС ДО</a:t>
            </a:r>
            <a:endParaRPr lang="ru-RU" sz="2000" dirty="0"/>
          </a:p>
        </p:txBody>
      </p:sp>
      <p:sp>
        <p:nvSpPr>
          <p:cNvPr id="20" name="Кольцо 19"/>
          <p:cNvSpPr/>
          <p:nvPr/>
        </p:nvSpPr>
        <p:spPr>
          <a:xfrm>
            <a:off x="3071802" y="1857364"/>
            <a:ext cx="5000660" cy="4000528"/>
          </a:xfrm>
          <a:prstGeom prst="donut">
            <a:avLst>
              <a:gd name="adj" fmla="val 50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29124" y="5143512"/>
            <a:ext cx="2500330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Содействие взрослого и ребёнка</a:t>
            </a:r>
            <a:endParaRPr lang="ru-RU" sz="2000" dirty="0"/>
          </a:p>
        </p:txBody>
      </p:sp>
      <p:sp>
        <p:nvSpPr>
          <p:cNvPr id="25" name="Овал 24"/>
          <p:cNvSpPr/>
          <p:nvPr/>
        </p:nvSpPr>
        <p:spPr>
          <a:xfrm>
            <a:off x="2000232" y="3214686"/>
            <a:ext cx="2500330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Создание условий социальной ситуации</a:t>
            </a:r>
            <a:endParaRPr lang="ru-RU" sz="2000" dirty="0"/>
          </a:p>
        </p:txBody>
      </p:sp>
      <p:sp>
        <p:nvSpPr>
          <p:cNvPr id="26" name="Овал 25"/>
          <p:cNvSpPr/>
          <p:nvPr/>
        </p:nvSpPr>
        <p:spPr>
          <a:xfrm>
            <a:off x="4429124" y="1214422"/>
            <a:ext cx="2500330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Поддержка разнообразия детства</a:t>
            </a:r>
            <a:endParaRPr lang="ru-RU" sz="2000" dirty="0"/>
          </a:p>
        </p:txBody>
      </p:sp>
      <p:sp>
        <p:nvSpPr>
          <p:cNvPr id="27" name="Овал 26"/>
          <p:cNvSpPr/>
          <p:nvPr/>
        </p:nvSpPr>
        <p:spPr>
          <a:xfrm>
            <a:off x="6643670" y="3214686"/>
            <a:ext cx="2500330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Развитие способностей каждого ребёнка</a:t>
            </a:r>
            <a:endParaRPr lang="ru-RU" sz="2000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0" y="0"/>
            <a:ext cx="4357686" cy="24288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ФГОС ДО – это правила   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развития ребёнка, а не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его обучения.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8" descr="http://blogs.format-tv.net/uploads/images/00/00/02/2012/09/27/e36c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817931"/>
            <a:ext cx="2000263" cy="204006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2" descr="D:\Картинки\Миниатюрки\зз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5437" y="4714884"/>
            <a:ext cx="11985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Рисунок 17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0"/>
            <a:ext cx="2214546" cy="1869658"/>
          </a:xfrm>
          <a:prstGeom prst="rect">
            <a:avLst/>
          </a:prstGeom>
        </p:spPr>
      </p:pic>
      <p:pic>
        <p:nvPicPr>
          <p:cNvPr id="22" name="Picture 2" descr="http://murman-school44.ru/scool/issled_20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643182"/>
            <a:ext cx="1071570" cy="1693225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2714620"/>
            <a:ext cx="3143272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ООП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5429256" y="2428868"/>
            <a:ext cx="2714644" cy="1785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2800" dirty="0"/>
          </a:p>
        </p:txBody>
      </p:sp>
      <p:sp>
        <p:nvSpPr>
          <p:cNvPr id="19" name="Овал 18"/>
          <p:cNvSpPr/>
          <p:nvPr/>
        </p:nvSpPr>
        <p:spPr>
          <a:xfrm>
            <a:off x="285720" y="357166"/>
            <a:ext cx="3071834" cy="15001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требования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 структуре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428596" y="5000636"/>
            <a:ext cx="3000396" cy="1428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требования к результату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ООП</a:t>
            </a:r>
            <a:endParaRPr lang="ru-RU" sz="2400" dirty="0"/>
          </a:p>
        </p:txBody>
      </p:sp>
      <p:sp>
        <p:nvSpPr>
          <p:cNvPr id="21" name="Плюс 20"/>
          <p:cNvSpPr/>
          <p:nvPr/>
        </p:nvSpPr>
        <p:spPr>
          <a:xfrm>
            <a:off x="1571604" y="1928802"/>
            <a:ext cx="714380" cy="628648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538067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 </a:t>
            </a:r>
            <a:r>
              <a:rPr lang="ru-RU" altLang="ru-RU" b="1" dirty="0" smtClean="0"/>
              <a:t> </a:t>
            </a:r>
            <a:endParaRPr lang="ru-RU" altLang="ru-RU" dirty="0" smtClean="0"/>
          </a:p>
        </p:txBody>
      </p:sp>
      <p:sp>
        <p:nvSpPr>
          <p:cNvPr id="24" name="Плюс 23"/>
          <p:cNvSpPr/>
          <p:nvPr/>
        </p:nvSpPr>
        <p:spPr>
          <a:xfrm>
            <a:off x="1571604" y="4286256"/>
            <a:ext cx="714380" cy="628648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3786182" y="357166"/>
            <a:ext cx="857256" cy="6000792"/>
          </a:xfrm>
          <a:prstGeom prst="rightBrace">
            <a:avLst>
              <a:gd name="adj1" fmla="val 60915"/>
              <a:gd name="adj2" fmla="val 5052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2413339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altLang="ru-RU" b="1" dirty="0" smtClean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14290"/>
            <a:ext cx="44291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  - это совокупность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требований к дошкольному образованию.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929330"/>
            <a:ext cx="4500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66"/>
            <a:ext cx="807249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ООП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1442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-967296"/>
            <a:ext cx="85011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Специфика дошкольного детства делает неправомерными требования от ребёнка конкретных образовательных достижений и обуславливает необходимость определения результатов освоения Программы в виде целевых ориентиров.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Требования Стандарта к результатам освоения ООП представлены в виде целевых ориентиров дошкольного образования.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142984"/>
            <a:ext cx="7786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388508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Целевые ориентиры дошкольного образовани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– это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28596" y="2214554"/>
            <a:ext cx="3571868" cy="214314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раннем возрасте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857752" y="2214554"/>
            <a:ext cx="3786214" cy="207170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на этапе завершения дошкольного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Мои документы\Детский сад\КУРСЫ повыш.квалиф\Современ.подходы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572008"/>
            <a:ext cx="2592650" cy="1959561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Детский сад\КУРСЫ повыш.квалиф\Современ.подходы\images (3).jpg"/>
          <p:cNvPicPr>
            <a:picLocks noChangeAspect="1" noChangeArrowheads="1"/>
          </p:cNvPicPr>
          <p:nvPr/>
        </p:nvPicPr>
        <p:blipFill>
          <a:blip r:embed="rId4" cstate="print"/>
          <a:srcRect t="10000" b="6666"/>
          <a:stretch>
            <a:fillRect/>
          </a:stretch>
        </p:blipFill>
        <p:spPr bwMode="auto">
          <a:xfrm>
            <a:off x="4643438" y="4572008"/>
            <a:ext cx="2428892" cy="202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Детский сад\Мат-лы для конкурса Профессия род-лей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64305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42926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929330"/>
            <a:ext cx="4500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00108"/>
            <a:ext cx="864399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Ребёнок проявляет инициативу и самостоятельность в разных видах деятельности – игре, общении, конструировании, познавательно-исследовательской деятельности и др.;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Способен выбирать себе род занятий, участников по совместной деятельности;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Обладает установкой положительного отношения к миру, к разным видам труда, другим людям, к самому себе, обладает чувством собственного достоинства;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Обладает развитым воображением, которое реализуется в разных видах деятельности;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Способен к волевым усилиям, может следовать социальным нормам поведения и правилам в разных видах деятельности;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Хорошо владеет устной речью, складываются предпосылки грамотности;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Ребёнок  проявляет любознательность, склонен наблюдать, экспериментировать.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02B1C"/>
              </a:solidFill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02B1C"/>
                </a:solidFill>
                <a:latin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53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освоения программы описаны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виде целевых ориентиров.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474</Words>
  <Application>Microsoft Office PowerPoint</Application>
  <PresentationFormat>Экран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Гузель</cp:lastModifiedBy>
  <cp:revision>97</cp:revision>
  <dcterms:modified xsi:type="dcterms:W3CDTF">2023-12-12T05:37:08Z</dcterms:modified>
</cp:coreProperties>
</file>