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660" r:id="rId2"/>
    <p:sldId id="727" r:id="rId3"/>
    <p:sldId id="728" r:id="rId4"/>
    <p:sldId id="750" r:id="rId5"/>
    <p:sldId id="751" r:id="rId6"/>
    <p:sldId id="749" r:id="rId7"/>
    <p:sldId id="740" r:id="rId8"/>
    <p:sldId id="748" r:id="rId9"/>
    <p:sldId id="725" r:id="rId10"/>
    <p:sldId id="742" r:id="rId11"/>
    <p:sldId id="743" r:id="rId12"/>
    <p:sldId id="744" r:id="rId13"/>
    <p:sldId id="745" r:id="rId14"/>
    <p:sldId id="746" r:id="rId15"/>
    <p:sldId id="747" r:id="rId16"/>
  </p:sldIdLst>
  <p:sldSz cx="12195175" cy="6859588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644"/>
    <a:srgbClr val="F6E7E6"/>
    <a:srgbClr val="FFFF93"/>
    <a:srgbClr val="ECF9E7"/>
    <a:srgbClr val="F0F3EA"/>
    <a:srgbClr val="FFFFEB"/>
    <a:srgbClr val="DCE6D2"/>
    <a:srgbClr val="DDE9F7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6947" autoAdjust="0"/>
  </p:normalViewPr>
  <p:slideViewPr>
    <p:cSldViewPr>
      <p:cViewPr varScale="1">
        <p:scale>
          <a:sx n="87" d="100"/>
          <a:sy n="87" d="100"/>
        </p:scale>
        <p:origin x="414" y="90"/>
      </p:cViewPr>
      <p:guideLst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146" y="0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218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146" y="6456218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146" y="0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615" y="3228895"/>
            <a:ext cx="7942580" cy="3058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218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146" y="6456218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4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88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331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177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4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01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94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47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9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93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4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155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93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69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3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0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1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1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8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7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164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5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91" indent="-4082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04584/XA00M6G2M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p.1obraz.ru/#/document/99/902253789/XA00MF22O7/" TargetMode="External"/><Relationship Id="rId5" Type="http://schemas.openxmlformats.org/officeDocument/2006/relationships/hyperlink" Target="https://vip.1obraz.ru/#/document/99/9004453/ZAP2B623J8/" TargetMode="External"/><Relationship Id="rId4" Type="http://schemas.openxmlformats.org/officeDocument/2006/relationships/hyperlink" Target="https://vip.1obraz.ru/#/document/99/565697396/ZAP27VM3J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1709264/ZAP1U5U3DF/" TargetMode="External"/><Relationship Id="rId7" Type="http://schemas.openxmlformats.org/officeDocument/2006/relationships/hyperlink" Target="https://vip.1obraz.ru/#/document/99/902389652/XA00MCK2N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p.1obraz.ru/#/document/99/902260215/XA00M9C2N2/" TargetMode="External"/><Relationship Id="rId5" Type="http://schemas.openxmlformats.org/officeDocument/2006/relationships/hyperlink" Target="https://vip.1obraz.ru/#/document/99/902260215/XA00MAS2MT/" TargetMode="External"/><Relationship Id="rId4" Type="http://schemas.openxmlformats.org/officeDocument/2006/relationships/hyperlink" Target="https://vip.1obraz.ru/#/document/99/565697396/ZAP2FK83KD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15517/XA00MDC2N5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vip.1obraz.ru/#/document/99/565697396/ZAP2BQ83HH/" TargetMode="External"/><Relationship Id="rId4" Type="http://schemas.openxmlformats.org/officeDocument/2006/relationships/hyperlink" Target="https://vip.1obraz.ru/#/document/99/902389617/XA00M7G2MT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41003" y="3141762"/>
            <a:ext cx="1087320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lvl="0" algn="ct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О ПОРЯДКЕ ПРИЕМА НА ОБУЧЕНИЕ ПО ОБРАЗОВАТЕЛЬНЫМ ПРОГРАММАМ НАЧАЛЬНОГО  ОБЩЕГО, ОСНОВНОГО ОБЩЕГО</a:t>
            </a:r>
            <a:b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И СРЕДНЕГО ОБЩЕГО ОБРАЗОВАНИЯ</a:t>
            </a:r>
            <a:endParaRPr lang="ru-RU" sz="24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075" y="1176539"/>
            <a:ext cx="1512168" cy="166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10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14807"/>
              </p:ext>
            </p:extLst>
          </p:nvPr>
        </p:nvGraphicFramePr>
        <p:xfrm>
          <a:off x="871007" y="1485578"/>
          <a:ext cx="10513167" cy="4752527"/>
        </p:xfrm>
        <a:graphic>
          <a:graphicData uri="http://schemas.openxmlformats.org/drawingml/2006/table">
            <a:tbl>
              <a:tblPr firstRow="1" firstCol="1" bandRow="1"/>
              <a:tblGrid>
                <a:gridCol w="2719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6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77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вне очереди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2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организации, имеющие интернат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прокуроров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Ч. 5 ст. 44 Федерального закона от 17.01.1992 № 2202-1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судей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Ч. 3 ст. 19 Федерального закона от 26.06.1992 № 3132-1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Следственного комитета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Ч. 25 ст. 35 Федерального закона от 28.12.2010 № 403-ФЗ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11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81205"/>
              </p:ext>
            </p:extLst>
          </p:nvPr>
        </p:nvGraphicFramePr>
        <p:xfrm>
          <a:off x="192931" y="981522"/>
          <a:ext cx="11737304" cy="5794506"/>
        </p:xfrm>
        <a:graphic>
          <a:graphicData uri="http://schemas.openxmlformats.org/drawingml/2006/table">
            <a:tbl>
              <a:tblPr firstRow="1" firstCol="1" bandRow="1"/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33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в первую очередь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65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военнослужащих, проходящих военную службу по контракту, уволенных с военной службы при достижении ими предельного возраста пребывания на военной службе, по состоянию здоровья или в связи с организационно-штатными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мероприятиями, 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участников СВО</a:t>
                      </a:r>
                      <a:endParaRPr lang="ru-RU" sz="1800" b="1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Ч. 6 ст. 19 Федерального закона от 27.05.1998 № 76-ФЗ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полиции и граждан, которые перечислены в части 6 статьи 46 Федерального закона от 07.02.2011 № 3-ФЗ. Например, уволенных из-за травмы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Ч. 6 ст. 46 Федерального закона от 07.02.2011 № 3-ФЗ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органов внутренних дел, кроме полиции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Ч. 2 ст. 56 Федерального закона от 07.02.2011 № 3-ФЗ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4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органов уголовно-исполнительной системы, Федеральной противопожарной службы </a:t>
                      </a:r>
                      <a:r>
                        <a:rPr lang="ru-RU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госпожнадзора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таможенных органов и граждан, которые перечислены в части 14 статьи 3 Федерального закона от 30.12.2012 № 283-ФЗ. Например, умерших в течение года после увольнения со службы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7"/>
                        </a:rPr>
                        <a:t>Ч. 14 ст. 3 Федерального закона от 30.12.2012 № 283-ФЗ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12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99776"/>
              </p:ext>
            </p:extLst>
          </p:nvPr>
        </p:nvGraphicFramePr>
        <p:xfrm>
          <a:off x="1201043" y="1341562"/>
          <a:ext cx="10183131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298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538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с преимущественным правом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Братья и сестры учеников, которые уже обучаются в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школе,</a:t>
                      </a:r>
                      <a:r>
                        <a:rPr lang="ru-RU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том числе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сыновленные или находящиеся под опекой</a:t>
                      </a:r>
                      <a:endParaRPr lang="ru-RU" sz="20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П. 2 ст. 54 СК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Ч. 3.1 ст. 67 Федерального закона от 29.12.2012 № 273-ФЗ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П. 12 Порядка приема в школу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13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3050" y="1410138"/>
            <a:ext cx="10586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Ветераны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боевых действий являются льготной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категорией?</a:t>
            </a: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ст. 19 Федерального закона от 27.05.1998 №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76-ФЗ, п.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Порядка приема в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школу</a:t>
            </a:r>
          </a:p>
          <a:p>
            <a:pPr marL="895350" indent="-895350"/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регистрации заявок принимаются постоянная или временная прописки. Планируются ли изменения в пользу постоянной прописки?</a:t>
            </a: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П. 26 Порядка приема в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школу, Закон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 от 22.02.2022 № 535-а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зачисления ребенка в порядке преимущественного права  необходимы следующие документы: копия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 о регистрации ребенка по месту жительства или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пребывания, а также справка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приеме документов для оформления регистрации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жительства.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существенные изменения в правилах приема первоклассников в связи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введением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третьего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поколения</a:t>
            </a:r>
          </a:p>
          <a:p>
            <a:pPr marL="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приеме на обучение поступающий и (или) его родители (законные представители) знакомятся с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общеобразовательными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программами и другими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документами. 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14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7622" y="1017853"/>
            <a:ext cx="1058667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требовать копию свидетельства о регистрации по месту жительства при приёме в 1 класс, если будущий первоклассник прописан не по тому же адресу, что его брат (сестра), который уже обучается в данном образовательном учреждении?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</a:t>
            </a:r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будущий первоклассник зарегистрирован (проживает) не на закрепленной территории, а его полнородный (</a:t>
            </a:r>
            <a:r>
              <a:rPr lang="ru-RU" sz="1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неполнородный</a:t>
            </a:r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брат (сестра) уже обучается в данном ОУ. Такого ребёнка в 1 класс принимать нужно всё равно с 1 апреля</a:t>
            </a:r>
            <a:r>
              <a:rPr lang="ru-RU" sz="1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 о регистрации ребенка по месту жительства или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пребывания не требуется.</a:t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17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 приема: Прием заявлений о приеме на обучение в первый класс для детей, указанных в пунктах 9, 10 и 12 Порядка, а также проживающих на закрепленной территории, начинается 1 апреля текущего года и завершается 30 июня текущего года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подали заявление в электронном комплектовании, но не предоставили оригиналы документов в школу (не пришли писать заявление в школу, а место в электронном комплектовании заняли), в течение какого времени (дней) можно отклонить заявку - заявление в электронном комплектовании? (в правилах приема не указано).</a:t>
            </a: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Регламенту, приглашение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образовательную организацию с указанием даты и времени приема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 направляется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 школой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течение трех рабочих дней с даты подачи заявления в электронной форме, но не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позднее 30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дней.</a:t>
            </a:r>
          </a:p>
          <a:p>
            <a:pPr marL="895350"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определиться с выбором Организации в срок со времени получения приглашений Организаций и до установленной приглашением даты представления документов в образовательную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организацию.</a:t>
            </a:r>
            <a:endParaRPr lang="ru-RU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15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3050" y="1410138"/>
            <a:ext cx="105866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Нужна ли регистрация в ГИС «Комплектование школ» первоклассников из Донецка и Луганска, если такие будут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этом случае школа сама регистрирует заявление, либо предоставляет такую возможность родителям (законным представителям)</a:t>
            </a:r>
          </a:p>
          <a:p>
            <a:pPr marL="895350" indent="-895350" defTabSz="1352550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ребенка, прибывшего из ДНР или ЛНР, нет документов для приема в школу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Минпросвещения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предусмотрело две ситуации, когда для зачисления ребенка с территории ДНР и ЛНР будет достаточно только заявления.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 – когда родители не смогут представить документы в силу чрезвычайных обстоятельств. Примите ребенка в школу на основании заявления родителей.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 – исключительная. Она возможна, если ребенок, достигший 14 лет, прибыл с территории ДНР и ЛНР без сопровождения законного представителя. Зачислите ребенка в школу по его личному заявлению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/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ребенок заканчивает 9 класс и не идет в 10 класс. Имеет ли младший ребенок право преимущественного приема с 1 апреля, ведь на 1 сентября 2022 года старший ребенок уже обучаться в учебном заведении не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момент подачи заявления для зачисления в 1 класс старшие брат или сестра обучается в школе, у первоклассника есть преимущественное право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0" y="164280"/>
            <a:ext cx="12195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F497D"/>
                </a:solidFill>
                <a:latin typeface="Arial" charset="0"/>
              </a:rPr>
              <a:t>ИЗМЕНЕНИЯ В ПРИЕМЕ В </a:t>
            </a:r>
            <a:r>
              <a:rPr lang="ru-RU" sz="1800" b="1" dirty="0" smtClean="0">
                <a:solidFill>
                  <a:srgbClr val="1F497D"/>
                </a:solidFill>
                <a:latin typeface="Arial" charset="0"/>
              </a:rPr>
              <a:t>ШКОЛУ</a:t>
            </a:r>
            <a:endParaRPr lang="ru-RU" sz="1800" b="1" dirty="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201043" y="1269554"/>
            <a:ext cx="105851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Федеральным законом от 21 ноября 2022 года №465 внесены изменения в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ст.54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семейный кодекс, а также в ст.67 ФЗ «Об образовании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Приказом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Министерства Просвещения РФ от 30 августа 2022 года N 784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N 458»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братьев и сестер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33091" y="1701602"/>
            <a:ext cx="9462823" cy="396044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Преимущественный прием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начальную школу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братьев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сестер детей, которые уже учатся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зависит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 жительства.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Братья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сестры могут быть как полнородными, так 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неполнородными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Усыновленные или находящиеся под опекой, также имеют право на преимущественный прием на обучение в ОО, в которой обучается ребенок, воспитывающийся с ним в одной семье.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3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ПОРЯДОК ПРИЕМА (С 01.03.2023 ПО 01.03.2026)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45059" y="1125538"/>
            <a:ext cx="10585176" cy="5597494"/>
          </a:xfrm>
        </p:spPr>
        <p:txBody>
          <a:bodyPr/>
          <a:lstStyle/>
          <a:p>
            <a:pPr marL="0" indent="0">
              <a:buNone/>
            </a:pPr>
            <a:r>
              <a:rPr lang="ru-RU" sz="14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2.16: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изложить в следующей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редакции: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«Заявление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 приеме на обучение и документы для приема на обучение, указанные в пункте 26 Порядка, подаются одним из следующих способов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электронной форме посредством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ЕПГУ;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(при наличии), интегрированных 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ЕПГУ;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операторов почтовой связи общего пользования заказным письмом с уведомлением 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вручении;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общеобразовательную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организацию.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2.17: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дополнить: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«Информация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 результатах рассмотрения заявления о приеме на обучение направляется на указанный в заявлении о приеме на обучение адрес (почтовый и (или) электронный) и в личный кабинет ЕПГУ (при условии завершения прохождения процедуры регистрации в единой системе идентификации и аутентификации при предоставлении согласия родителем(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(законным(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ыми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ребенка или поступающим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).".</a:t>
            </a: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2.24: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дополнить: 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подаче заявления о приеме на обучение в электронной форме посредством ЕПГУ не допускается требовать копий или оригиналов документов, предусмотренных пунктом 26 Порядка,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невозможно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.".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4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ПОРЯДОК ПРИЕМА (С 01.03.2023 ПО 01.03.2026)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45059" y="1125538"/>
            <a:ext cx="10585176" cy="5597494"/>
          </a:xfrm>
        </p:spPr>
        <p:txBody>
          <a:bodyPr/>
          <a:lstStyle/>
          <a:p>
            <a:pPr marL="0" indent="0">
              <a:buNone/>
            </a:pPr>
            <a:r>
              <a:rPr lang="ru-RU" sz="14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2.26: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изложить в новой редакции:</a:t>
            </a: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«Факт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приема заявления о приеме на обучение и перечень документов, представленных родителем(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(законным(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ыми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ребенка или поступающим, регистрируются в журнале приема заявлений о приеме на обучение в общеобразовательную организацию. Уведомление о факте приема заявления направляется в личный кабинет на ЕПГУ (при условии завершения прохождения процедуры регистрации в единой системе идентификации и аутентификации). Журнал приема заявлений может вестись в том числе в электронном виде в региональных государственных информационных системах субъектов Российской Федерации, созданных органами государственной власти субъектов Российской Федерации (при наличии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подаче заявления о приеме на обучение через операторов почтовой связи общего пользования или лично в общеобразовательную организацию после регистрации заявления о приеме на обучение и перечня документов, представленных родителем(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(законным(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ыми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представителем(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ребенка или поступающим, родителю(ям) (законному(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ым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представителю(ям) ребенка или поступающему выдается документ, заверенный подписью должностного лица общеобразовательной организации, ответственного за прием заявлений о приеме на обучение и документов, содержащий индивидуальный номер заявления о приеме на обучение и перечень представленных при приеме на обучение документов.".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5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9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ПОРЯДОК ПРИЕМА (С 01.03.2023 ПО 01.03.2026)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45059" y="1125538"/>
            <a:ext cx="10585176" cy="5597494"/>
          </a:xfrm>
        </p:spPr>
        <p:txBody>
          <a:bodyPr/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3.4: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"1 апреля текущего года" заменить словами "не позднее 1 апреля текущего года";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абзацем следующего содержания: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 исполнительной власти субъекта Российской Федерации, осуществляющий государственное управление в сфере образования, вправе предусмотреть возможность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проактивного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направления гражданам информации о возможности получения услуги по подаче заявления о приеме на обучение в личном кабинете ЕПГУ на основании данных, содержащихся в региональных государственных информационных системах субъектов Российской Федерации, созданных органами государственной власти субъектов Российской Федерации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6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 для приема в школу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3010" y="981522"/>
            <a:ext cx="11089233" cy="575943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копию </a:t>
            </a:r>
            <a:r>
              <a:rPr lang="ru-RU" sz="2000" dirty="0"/>
              <a:t>документа, удостоверяющего личность родителя (законного представителя) ребенка или поступающего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свидетельства о рождении ребенка или документа, подтверждающего родство заявителя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документа, подтверждающего установление опеки или попечительства (при необходимости</a:t>
            </a:r>
            <a:r>
              <a:rPr lang="ru-RU" sz="2000" dirty="0" smtClean="0"/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</a:t>
            </a:r>
            <a:r>
              <a:rPr lang="ru-RU" sz="2000" dirty="0" smtClean="0"/>
              <a:t>территории)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копию </a:t>
            </a:r>
            <a:r>
              <a:rPr lang="ru-RU" sz="2000" dirty="0"/>
              <a:t>заключения психолого-медико-педагогической комиссии (при наличии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копию </a:t>
            </a:r>
            <a:r>
              <a:rPr lang="ru-RU" sz="2000" dirty="0"/>
              <a:t>свидетельства о рождении полнородных и </a:t>
            </a:r>
            <a:r>
              <a:rPr lang="ru-RU" sz="2000" dirty="0" err="1"/>
              <a:t>неполнородных</a:t>
            </a:r>
            <a:r>
              <a:rPr lang="ru-RU" sz="2000" dirty="0"/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</a:r>
            <a:r>
              <a:rPr lang="ru-RU" sz="2000" dirty="0" err="1"/>
              <a:t>неполнородные</a:t>
            </a:r>
            <a:r>
              <a:rPr lang="ru-RU" sz="2000" dirty="0"/>
              <a:t> брат и (или) сестра</a:t>
            </a:r>
            <a:r>
              <a:rPr lang="ru-RU" sz="2000" dirty="0" smtClean="0"/>
              <a:t>);</a:t>
            </a:r>
          </a:p>
          <a:p>
            <a:pPr marL="0" indent="0" algn="just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03196" y="6375746"/>
            <a:ext cx="2845541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7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 для приема в школу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7082" y="981522"/>
            <a:ext cx="11105161" cy="388843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копии </a:t>
            </a:r>
            <a:r>
              <a:rPr lang="ru-RU" sz="2000" dirty="0"/>
              <a:t>документов, подтверждающих право внеочередного, первоочередного приема на обучение по основным общеобразовательным программам или преимущественного приема на обучение по образовательным программам основного общего и среднего общего образования, интегрированным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казачества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03196" y="6375746"/>
            <a:ext cx="2845541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8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271" y="5851644"/>
            <a:ext cx="10356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 требовать другие документы, в том числе медицинскую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справку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3183" y="5590034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!</a:t>
            </a:r>
            <a:endParaRPr lang="ru-RU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Проверить Локальный акт школы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9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9115" y="4887416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!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10" name="Объект 3"/>
          <p:cNvSpPr>
            <a:spLocks noGrp="1"/>
          </p:cNvSpPr>
          <p:nvPr>
            <p:ph idx="1"/>
          </p:nvPr>
        </p:nvSpPr>
        <p:spPr>
          <a:xfrm>
            <a:off x="1616541" y="4008949"/>
            <a:ext cx="2590054" cy="4281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u="sng" cap="all" dirty="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НЕ ТРЕБУЕТСЯ: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24400" y="4625806"/>
            <a:ext cx="89693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вывешивать приказ о зачислении в общеобразовательную организацию на школьном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стенде;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печать на расписку о приеме документов от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4613" y="1258779"/>
            <a:ext cx="87849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 и очередность зачисления детей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 документов от родителей;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подачи;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школы, с которыми надо ознакомить родителей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приема. </a:t>
            </a:r>
          </a:p>
        </p:txBody>
      </p:sp>
    </p:spTree>
    <p:extLst>
      <p:ext uri="{BB962C8B-B14F-4D97-AF65-F5344CB8AC3E}">
        <p14:creationId xmlns:p14="http://schemas.microsoft.com/office/powerpoint/2010/main" val="25170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Z_1_Оперативка_509_16x9</Template>
  <TotalTime>3001</TotalTime>
  <Words>1905</Words>
  <Application>Microsoft Office PowerPoint</Application>
  <PresentationFormat>Произвольный</PresentationFormat>
  <Paragraphs>182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Verdana</vt:lpstr>
      <vt:lpstr>Wingdings</vt:lpstr>
      <vt:lpstr>Z_1_Президиум Правительство_509_16x9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Рита</cp:lastModifiedBy>
  <cp:revision>110</cp:revision>
  <cp:lastPrinted>2011-09-23T09:38:03Z</cp:lastPrinted>
  <dcterms:created xsi:type="dcterms:W3CDTF">2020-09-18T12:06:36Z</dcterms:created>
  <dcterms:modified xsi:type="dcterms:W3CDTF">2023-02-14T09:26:53Z</dcterms:modified>
</cp:coreProperties>
</file>